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Alice" panose="020B0604020202020204" charset="0"/>
      <p:regular r:id="rId22"/>
    </p:embeddedFont>
    <p:embeddedFont>
      <p:font typeface="Open Sauce Bold" panose="020B0604020202020204" charset="0"/>
      <p:regular r:id="rId23"/>
    </p:embeddedFont>
    <p:embeddedFont>
      <p:font typeface="Source Sans Pro" panose="020B0503030403020204" pitchFamily="34" charset="0"/>
      <p:regular r:id="rId24"/>
    </p:embeddedFont>
    <p:embeddedFont>
      <p:font typeface="Source Sans Pro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0C6D4"/>
        </a:solidFill>
        <a:effectLst/>
      </p:bgPr>
    </p:bg>
    <p:spTree>
      <p:nvGrpSpPr>
        <p:cNvPr id="1" name=""/>
        <p:cNvGrpSpPr/>
        <p:nvPr/>
      </p:nvGrpSpPr>
      <p:grpSpPr>
        <a:xfrm>
          <a:off x="0" y="0"/>
          <a:ext cx="0" cy="0"/>
          <a:chOff x="0" y="0"/>
          <a:chExt cx="0" cy="0"/>
        </a:xfrm>
      </p:grpSpPr>
      <p:sp>
        <p:nvSpPr>
          <p:cNvPr id="2" name="TextBox 2"/>
          <p:cNvSpPr txBox="1"/>
          <p:nvPr/>
        </p:nvSpPr>
        <p:spPr>
          <a:xfrm>
            <a:off x="1028700" y="1912351"/>
            <a:ext cx="14131552" cy="4370705"/>
          </a:xfrm>
          <a:prstGeom prst="rect">
            <a:avLst/>
          </a:prstGeom>
        </p:spPr>
        <p:txBody>
          <a:bodyPr lIns="0" tIns="0" rIns="0" bIns="0" rtlCol="0" anchor="t">
            <a:spAutoFit/>
          </a:bodyPr>
          <a:lstStyle/>
          <a:p>
            <a:pPr>
              <a:lnSpc>
                <a:spcPts val="11440"/>
              </a:lnSpc>
            </a:pPr>
            <a:r>
              <a:rPr lang="en-US" sz="10400">
                <a:solidFill>
                  <a:srgbClr val="FFFFFF"/>
                </a:solidFill>
                <a:latin typeface="Source Sans Pro Bold"/>
              </a:rPr>
              <a:t>FINAL PRESENTATION -</a:t>
            </a:r>
          </a:p>
          <a:p>
            <a:pPr>
              <a:lnSpc>
                <a:spcPts val="11440"/>
              </a:lnSpc>
            </a:pPr>
            <a:r>
              <a:rPr lang="en-US" sz="10400">
                <a:solidFill>
                  <a:srgbClr val="FFFFFF"/>
                </a:solidFill>
                <a:latin typeface="Source Sans Pro Bold"/>
              </a:rPr>
              <a:t>ANALYSIS OF BIKE SEGMENTS IN IDAHO </a:t>
            </a:r>
          </a:p>
        </p:txBody>
      </p:sp>
      <p:sp>
        <p:nvSpPr>
          <p:cNvPr id="3" name="TextBox 3"/>
          <p:cNvSpPr txBox="1"/>
          <p:nvPr/>
        </p:nvSpPr>
        <p:spPr>
          <a:xfrm>
            <a:off x="1028700" y="8616950"/>
            <a:ext cx="16437024" cy="1216025"/>
          </a:xfrm>
          <a:prstGeom prst="rect">
            <a:avLst/>
          </a:prstGeom>
        </p:spPr>
        <p:txBody>
          <a:bodyPr lIns="0" tIns="0" rIns="0" bIns="0" rtlCol="0" anchor="t">
            <a:spAutoFit/>
          </a:bodyPr>
          <a:lstStyle/>
          <a:p>
            <a:pPr>
              <a:lnSpc>
                <a:spcPts val="4900"/>
              </a:lnSpc>
            </a:pPr>
            <a:r>
              <a:rPr lang="en-US" sz="3500">
                <a:solidFill>
                  <a:srgbClr val="FFFFFF"/>
                </a:solidFill>
                <a:latin typeface="Source Sans Pro"/>
              </a:rPr>
              <a:t>Leo Bomboy, Nathan Nguyen, Andrew Plum, Noah Rieth, Anna Ronayne, Jonna Waage</a:t>
            </a:r>
          </a:p>
          <a:p>
            <a:pPr>
              <a:lnSpc>
                <a:spcPts val="4900"/>
              </a:lnSpc>
              <a:spcBef>
                <a:spcPct val="0"/>
              </a:spcBef>
            </a:pPr>
            <a:endParaRPr lang="en-US" sz="3500">
              <a:solidFill>
                <a:srgbClr val="FFFFFF"/>
              </a:solidFill>
              <a:latin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1945013"/>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MACHINE LEARNING 1ST HYPOTHESIS - POST ANALYSIS</a:t>
            </a:r>
          </a:p>
        </p:txBody>
      </p:sp>
      <p:sp>
        <p:nvSpPr>
          <p:cNvPr id="3" name="TextBox 3"/>
          <p:cNvSpPr txBox="1"/>
          <p:nvPr/>
        </p:nvSpPr>
        <p:spPr>
          <a:xfrm>
            <a:off x="1028700" y="3078488"/>
            <a:ext cx="16206616" cy="6820535"/>
          </a:xfrm>
          <a:prstGeom prst="rect">
            <a:avLst/>
          </a:prstGeom>
        </p:spPr>
        <p:txBody>
          <a:bodyPr lIns="0" tIns="0" rIns="0" bIns="0" rtlCol="0" anchor="t">
            <a:spAutoFit/>
          </a:bodyPr>
          <a:lstStyle/>
          <a:p>
            <a:pPr marL="820419" lvl="1" indent="-410209">
              <a:lnSpc>
                <a:spcPts val="4179"/>
              </a:lnSpc>
              <a:buFont typeface="Arial"/>
              <a:buChar char="•"/>
            </a:pPr>
            <a:r>
              <a:rPr lang="en-US" sz="3799">
                <a:solidFill>
                  <a:srgbClr val="456874"/>
                </a:solidFill>
                <a:latin typeface="Source Sans Pro"/>
              </a:rPr>
              <a:t>Models used to predict if a star was present:</a:t>
            </a:r>
          </a:p>
          <a:p>
            <a:pPr marL="1640838" lvl="2" indent="-546946">
              <a:lnSpc>
                <a:spcPts val="4179"/>
              </a:lnSpc>
              <a:buFont typeface="Arial"/>
              <a:buChar char="⚬"/>
            </a:pPr>
            <a:r>
              <a:rPr lang="en-US" sz="3799">
                <a:solidFill>
                  <a:srgbClr val="456874"/>
                </a:solidFill>
                <a:latin typeface="Source Sans Pro"/>
              </a:rPr>
              <a:t>Logit, KNN, SVM, neural network, decision tree, and random forest.</a:t>
            </a:r>
          </a:p>
          <a:p>
            <a:pPr marL="820419" lvl="1" indent="-410209">
              <a:lnSpc>
                <a:spcPts val="4179"/>
              </a:lnSpc>
              <a:buFont typeface="Arial"/>
              <a:buChar char="•"/>
            </a:pPr>
            <a:r>
              <a:rPr lang="en-US" sz="3799">
                <a:solidFill>
                  <a:srgbClr val="456874"/>
                </a:solidFill>
                <a:latin typeface="Source Sans Pro"/>
              </a:rPr>
              <a:t>Best at performing models</a:t>
            </a:r>
          </a:p>
          <a:p>
            <a:pPr marL="1640838" lvl="2" indent="-546946">
              <a:lnSpc>
                <a:spcPts val="4179"/>
              </a:lnSpc>
              <a:buFont typeface="Arial"/>
              <a:buChar char="⚬"/>
            </a:pPr>
            <a:r>
              <a:rPr lang="en-US" sz="3799">
                <a:solidFill>
                  <a:srgbClr val="456874"/>
                </a:solidFill>
                <a:latin typeface="Source Sans Pro"/>
              </a:rPr>
              <a:t>Logit, decision tree, and random forest</a:t>
            </a:r>
          </a:p>
          <a:p>
            <a:pPr marL="820419" lvl="1" indent="-410209">
              <a:lnSpc>
                <a:spcPts val="4179"/>
              </a:lnSpc>
              <a:buFont typeface="Arial"/>
              <a:buChar char="•"/>
            </a:pPr>
            <a:r>
              <a:rPr lang="en-US" sz="3799">
                <a:solidFill>
                  <a:srgbClr val="456874"/>
                </a:solidFill>
                <a:latin typeface="Source Sans Pro"/>
              </a:rPr>
              <a:t>Decent models</a:t>
            </a:r>
          </a:p>
          <a:p>
            <a:pPr marL="1640838" lvl="2" indent="-546946">
              <a:lnSpc>
                <a:spcPts val="4179"/>
              </a:lnSpc>
              <a:buFont typeface="Arial"/>
              <a:buChar char="⚬"/>
            </a:pPr>
            <a:r>
              <a:rPr lang="en-US" sz="3799">
                <a:solidFill>
                  <a:srgbClr val="456874"/>
                </a:solidFill>
                <a:latin typeface="Source Sans Pro"/>
              </a:rPr>
              <a:t>KNN and SVM</a:t>
            </a:r>
          </a:p>
          <a:p>
            <a:pPr marL="820419" lvl="1" indent="-410209">
              <a:lnSpc>
                <a:spcPts val="4179"/>
              </a:lnSpc>
              <a:buFont typeface="Arial"/>
              <a:buChar char="•"/>
            </a:pPr>
            <a:r>
              <a:rPr lang="en-US" sz="3799">
                <a:solidFill>
                  <a:srgbClr val="456874"/>
                </a:solidFill>
                <a:latin typeface="Source Sans Pro"/>
              </a:rPr>
              <a:t>Worst performing models</a:t>
            </a:r>
          </a:p>
          <a:p>
            <a:pPr marL="1640838" lvl="2" indent="-546946">
              <a:lnSpc>
                <a:spcPts val="4179"/>
              </a:lnSpc>
              <a:buFont typeface="Arial"/>
              <a:buChar char="⚬"/>
            </a:pPr>
            <a:r>
              <a:rPr lang="en-US" sz="3799">
                <a:solidFill>
                  <a:srgbClr val="456874"/>
                </a:solidFill>
                <a:latin typeface="Source Sans Pro"/>
              </a:rPr>
              <a:t>Neural network</a:t>
            </a:r>
          </a:p>
          <a:p>
            <a:pPr marL="820419" lvl="1" indent="-410209">
              <a:lnSpc>
                <a:spcPts val="4179"/>
              </a:lnSpc>
              <a:buFont typeface="Arial"/>
              <a:buChar char="•"/>
            </a:pPr>
            <a:r>
              <a:rPr lang="en-US" sz="3799">
                <a:solidFill>
                  <a:srgbClr val="456874"/>
                </a:solidFill>
                <a:latin typeface="Source Sans Pro"/>
              </a:rPr>
              <a:t>All of the models struggled to accurately predict when a star wasn’t present but some models were better than others in this regard</a:t>
            </a:r>
          </a:p>
          <a:p>
            <a:pPr marL="820419" lvl="1" indent="-410209">
              <a:lnSpc>
                <a:spcPts val="4179"/>
              </a:lnSpc>
              <a:buFont typeface="Arial"/>
              <a:buChar char="•"/>
            </a:pPr>
            <a:r>
              <a:rPr lang="en-US" sz="3799">
                <a:solidFill>
                  <a:srgbClr val="456874"/>
                </a:solidFill>
                <a:latin typeface="Source Sans Pro"/>
              </a:rPr>
              <a:t>The performance of all of the models would be improved if the distribution of the variable star present is closer to being uniform</a:t>
            </a:r>
          </a:p>
          <a:p>
            <a:pPr marL="1640838" lvl="2" indent="-546946">
              <a:lnSpc>
                <a:spcPts val="4179"/>
              </a:lnSpc>
              <a:buFont typeface="Arial"/>
              <a:buChar char="⚬"/>
            </a:pPr>
            <a:r>
              <a:rPr lang="en-US" sz="3799">
                <a:solidFill>
                  <a:srgbClr val="456874"/>
                </a:solidFill>
                <a:latin typeface="Source Sans Pro"/>
              </a:rPr>
              <a:t>This will require more data - either original or synthetic</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3497185" y="4611688"/>
            <a:ext cx="11523769" cy="1139824"/>
          </a:xfrm>
          <a:prstGeom prst="rect">
            <a:avLst/>
          </a:prstGeom>
        </p:spPr>
        <p:txBody>
          <a:bodyPr lIns="0" tIns="0" rIns="0" bIns="0" rtlCol="0" anchor="t">
            <a:spAutoFit/>
          </a:bodyPr>
          <a:lstStyle/>
          <a:p>
            <a:pPr marL="0" lvl="0" indent="0" algn="l">
              <a:lnSpc>
                <a:spcPts val="8799"/>
              </a:lnSpc>
            </a:pPr>
            <a:r>
              <a:rPr lang="en-US" sz="7999">
                <a:solidFill>
                  <a:srgbClr val="456874"/>
                </a:solidFill>
                <a:latin typeface="Source Sans Pro Bold"/>
              </a:rPr>
              <a:t>2ND QUESTION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OLS Regression</a:t>
            </a:r>
          </a:p>
        </p:txBody>
      </p:sp>
      <p:sp>
        <p:nvSpPr>
          <p:cNvPr id="3" name="TextBox 3"/>
          <p:cNvSpPr txBox="1"/>
          <p:nvPr/>
        </p:nvSpPr>
        <p:spPr>
          <a:xfrm>
            <a:off x="1028700" y="2116463"/>
            <a:ext cx="5150644" cy="492125"/>
          </a:xfrm>
          <a:prstGeom prst="rect">
            <a:avLst/>
          </a:prstGeom>
        </p:spPr>
        <p:txBody>
          <a:bodyPr lIns="0" tIns="0" rIns="0" bIns="0" rtlCol="0" anchor="t">
            <a:spAutoFit/>
          </a:bodyPr>
          <a:lstStyle/>
          <a:p>
            <a:pPr algn="ctr">
              <a:lnSpc>
                <a:spcPts val="3850"/>
              </a:lnSpc>
              <a:spcBef>
                <a:spcPct val="0"/>
              </a:spcBef>
            </a:pPr>
            <a:r>
              <a:rPr lang="en-US" sz="3500">
                <a:solidFill>
                  <a:srgbClr val="456874"/>
                </a:solidFill>
                <a:latin typeface="Source Sans Pro Bold"/>
              </a:rPr>
              <a:t>Predict route fastest time </a:t>
            </a:r>
          </a:p>
        </p:txBody>
      </p:sp>
      <p:sp>
        <p:nvSpPr>
          <p:cNvPr id="4" name="TextBox 4"/>
          <p:cNvSpPr txBox="1"/>
          <p:nvPr/>
        </p:nvSpPr>
        <p:spPr>
          <a:xfrm>
            <a:off x="1028700" y="2612373"/>
            <a:ext cx="16230600" cy="5568949"/>
          </a:xfrm>
          <a:prstGeom prst="rect">
            <a:avLst/>
          </a:prstGeom>
        </p:spPr>
        <p:txBody>
          <a:bodyPr lIns="0" tIns="0" rIns="0" bIns="0" rtlCol="0" anchor="t">
            <a:spAutoFit/>
          </a:bodyPr>
          <a:lstStyle/>
          <a:p>
            <a:pPr algn="just">
              <a:lnSpc>
                <a:spcPts val="4900"/>
              </a:lnSpc>
            </a:pPr>
            <a:r>
              <a:rPr lang="en-US" sz="3500">
                <a:solidFill>
                  <a:srgbClr val="456874"/>
                </a:solidFill>
                <a:latin typeface="Alice"/>
              </a:rPr>
              <a:t>Using variables Distance, Elevation Gain, and Average Grade, predict the fastest time of each route by building a linear model in Python</a:t>
            </a:r>
          </a:p>
          <a:p>
            <a:pPr algn="just">
              <a:lnSpc>
                <a:spcPts val="4900"/>
              </a:lnSpc>
            </a:pPr>
            <a:endParaRPr lang="en-US" sz="3500">
              <a:solidFill>
                <a:srgbClr val="456874"/>
              </a:solidFill>
              <a:latin typeface="Alice"/>
            </a:endParaRPr>
          </a:p>
          <a:p>
            <a:pPr algn="just">
              <a:lnSpc>
                <a:spcPts val="4900"/>
              </a:lnSpc>
            </a:pPr>
            <a:r>
              <a:rPr lang="en-US" sz="3500">
                <a:solidFill>
                  <a:srgbClr val="456874"/>
                </a:solidFill>
                <a:latin typeface="Alice"/>
              </a:rPr>
              <a:t>Use the model’s prediction of fastest time in comparison the the actual fastest time to decide how competitive a route is.</a:t>
            </a:r>
          </a:p>
          <a:p>
            <a:pPr algn="just">
              <a:lnSpc>
                <a:spcPts val="4900"/>
              </a:lnSpc>
            </a:pPr>
            <a:endParaRPr lang="en-US" sz="3500">
              <a:solidFill>
                <a:srgbClr val="456874"/>
              </a:solidFill>
              <a:latin typeface="Alice"/>
            </a:endParaRPr>
          </a:p>
          <a:p>
            <a:pPr algn="just">
              <a:lnSpc>
                <a:spcPts val="4900"/>
              </a:lnSpc>
            </a:pPr>
            <a:r>
              <a:rPr lang="en-US" sz="3500">
                <a:solidFill>
                  <a:srgbClr val="456874"/>
                </a:solidFill>
                <a:latin typeface="Alice"/>
              </a:rPr>
              <a:t>If the predicted time is significantly faster that the actual record time, that means the record time is less competitive than it should be in comparson to all of the other record times, and vice versa.</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2974383" y="3645092"/>
            <a:ext cx="12339234" cy="6014081"/>
          </a:xfrm>
          <a:custGeom>
            <a:avLst/>
            <a:gdLst/>
            <a:ahLst/>
            <a:cxnLst/>
            <a:rect l="l" t="t" r="r" b="b"/>
            <a:pathLst>
              <a:path w="12339234" h="6014081">
                <a:moveTo>
                  <a:pt x="0" y="0"/>
                </a:moveTo>
                <a:lnTo>
                  <a:pt x="12339234" y="0"/>
                </a:lnTo>
                <a:lnTo>
                  <a:pt x="12339234" y="6014080"/>
                </a:lnTo>
                <a:lnTo>
                  <a:pt x="0" y="601408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OLS Regression</a:t>
            </a:r>
          </a:p>
        </p:txBody>
      </p:sp>
      <p:sp>
        <p:nvSpPr>
          <p:cNvPr id="4" name="TextBox 4"/>
          <p:cNvSpPr txBox="1"/>
          <p:nvPr/>
        </p:nvSpPr>
        <p:spPr>
          <a:xfrm>
            <a:off x="1028700" y="2201328"/>
            <a:ext cx="16230600" cy="1235074"/>
          </a:xfrm>
          <a:prstGeom prst="rect">
            <a:avLst/>
          </a:prstGeom>
        </p:spPr>
        <p:txBody>
          <a:bodyPr lIns="0" tIns="0" rIns="0" bIns="0" rtlCol="0" anchor="t">
            <a:spAutoFit/>
          </a:bodyPr>
          <a:lstStyle/>
          <a:p>
            <a:pPr algn="just">
              <a:lnSpc>
                <a:spcPts val="4900"/>
              </a:lnSpc>
            </a:pPr>
            <a:r>
              <a:rPr lang="en-US" sz="3500">
                <a:solidFill>
                  <a:srgbClr val="456874"/>
                </a:solidFill>
                <a:latin typeface="Alice"/>
              </a:rPr>
              <a:t>Distance, average grade, and elevation gain are all significant in predicting fastest time, and together they explain 95% of the variation in fastest times.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INTERACTIVE VISUALIZATION</a:t>
            </a:r>
          </a:p>
        </p:txBody>
      </p:sp>
      <p:sp>
        <p:nvSpPr>
          <p:cNvPr id="3" name="TextBox 3"/>
          <p:cNvSpPr txBox="1"/>
          <p:nvPr/>
        </p:nvSpPr>
        <p:spPr>
          <a:xfrm>
            <a:off x="1028700" y="3554413"/>
            <a:ext cx="16230600" cy="3092449"/>
          </a:xfrm>
          <a:prstGeom prst="rect">
            <a:avLst/>
          </a:prstGeom>
        </p:spPr>
        <p:txBody>
          <a:bodyPr lIns="0" tIns="0" rIns="0" bIns="0" rtlCol="0" anchor="t">
            <a:spAutoFit/>
          </a:bodyPr>
          <a:lstStyle/>
          <a:p>
            <a:pPr algn="just">
              <a:lnSpc>
                <a:spcPts val="4900"/>
              </a:lnSpc>
            </a:pPr>
            <a:r>
              <a:rPr lang="en-US" sz="3500">
                <a:solidFill>
                  <a:srgbClr val="456874"/>
                </a:solidFill>
                <a:latin typeface="Alice"/>
              </a:rPr>
              <a:t>https://drive.google.com/file/d/1mqyXCeowVO4g806h3M4A9s-nvdENXMey/view?usp=share_link  </a:t>
            </a:r>
          </a:p>
          <a:p>
            <a:pPr algn="just">
              <a:lnSpc>
                <a:spcPts val="4900"/>
              </a:lnSpc>
            </a:pPr>
            <a:endParaRPr lang="en-US" sz="3500">
              <a:solidFill>
                <a:srgbClr val="456874"/>
              </a:solidFill>
              <a:latin typeface="Alice"/>
            </a:endParaRPr>
          </a:p>
          <a:p>
            <a:pPr algn="just">
              <a:lnSpc>
                <a:spcPts val="4900"/>
              </a:lnSpc>
            </a:pPr>
            <a:endParaRPr lang="en-US" sz="3500">
              <a:solidFill>
                <a:srgbClr val="456874"/>
              </a:solidFill>
              <a:latin typeface="Alice"/>
            </a:endParaRPr>
          </a:p>
          <a:p>
            <a:pPr algn="just">
              <a:lnSpc>
                <a:spcPts val="4900"/>
              </a:lnSpc>
            </a:pPr>
            <a:r>
              <a:rPr lang="en-US" sz="3500">
                <a:solidFill>
                  <a:srgbClr val="456874"/>
                </a:solidFill>
                <a:latin typeface="Alice"/>
              </a:rPr>
              <a:t>https://earth.google.com/web/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2829490" y="1116193"/>
            <a:ext cx="12629020" cy="8142107"/>
          </a:xfrm>
          <a:custGeom>
            <a:avLst/>
            <a:gdLst/>
            <a:ahLst/>
            <a:cxnLst/>
            <a:rect l="l" t="t" r="r" b="b"/>
            <a:pathLst>
              <a:path w="12629020" h="8142107">
                <a:moveTo>
                  <a:pt x="0" y="0"/>
                </a:moveTo>
                <a:lnTo>
                  <a:pt x="12629020" y="0"/>
                </a:lnTo>
                <a:lnTo>
                  <a:pt x="12629020" y="8142107"/>
                </a:lnTo>
                <a:lnTo>
                  <a:pt x="0" y="8142107"/>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810615" y="1095375"/>
            <a:ext cx="1666677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HYPOTHESES ANSWERS </a:t>
            </a:r>
          </a:p>
        </p:txBody>
      </p:sp>
      <p:sp>
        <p:nvSpPr>
          <p:cNvPr id="3" name="TextBox 3"/>
          <p:cNvSpPr txBox="1"/>
          <p:nvPr/>
        </p:nvSpPr>
        <p:spPr>
          <a:xfrm>
            <a:off x="1028700" y="1601601"/>
            <a:ext cx="16230600" cy="8197932"/>
          </a:xfrm>
          <a:prstGeom prst="rect">
            <a:avLst/>
          </a:prstGeom>
        </p:spPr>
        <p:txBody>
          <a:bodyPr lIns="0" tIns="0" rIns="0" bIns="0" rtlCol="0" anchor="t">
            <a:spAutoFit/>
          </a:bodyPr>
          <a:lstStyle/>
          <a:p>
            <a:pPr algn="just">
              <a:lnSpc>
                <a:spcPts val="5040"/>
              </a:lnSpc>
            </a:pPr>
            <a:endParaRPr/>
          </a:p>
          <a:p>
            <a:pPr marL="777246" lvl="1" indent="-388623" algn="just">
              <a:lnSpc>
                <a:spcPts val="5040"/>
              </a:lnSpc>
              <a:buFont typeface="Arial"/>
              <a:buChar char="•"/>
            </a:pPr>
            <a:r>
              <a:rPr lang="en-US" sz="3600">
                <a:solidFill>
                  <a:srgbClr val="456874"/>
                </a:solidFill>
                <a:latin typeface="Source Sans Pro"/>
              </a:rPr>
              <a:t>QUESTION 1 </a:t>
            </a:r>
          </a:p>
          <a:p>
            <a:pPr marL="1554493" lvl="2" indent="-518164" algn="just">
              <a:lnSpc>
                <a:spcPts val="5040"/>
              </a:lnSpc>
              <a:buFont typeface="Arial"/>
              <a:buChar char="⚬"/>
            </a:pPr>
            <a:r>
              <a:rPr lang="en-US" sz="3600">
                <a:solidFill>
                  <a:srgbClr val="456874"/>
                </a:solidFill>
                <a:latin typeface="Source Sans Pro"/>
              </a:rPr>
              <a:t>  Is there a correlation between athletes’ star ratings of a trail and factors such as distance, average grade, maximum grade, elevation changes, and effort counts?</a:t>
            </a:r>
          </a:p>
          <a:p>
            <a:pPr marL="2331739" lvl="3" indent="-582935" algn="just">
              <a:lnSpc>
                <a:spcPts val="5040"/>
              </a:lnSpc>
              <a:buFont typeface="Arial"/>
              <a:buChar char="￭"/>
            </a:pPr>
            <a:r>
              <a:rPr lang="en-US" sz="3600">
                <a:solidFill>
                  <a:srgbClr val="456874"/>
                </a:solidFill>
                <a:latin typeface="Source Sans Pro"/>
              </a:rPr>
              <a:t>Answer - effort count, athlete count, and elevation height wielded significant influence.</a:t>
            </a:r>
          </a:p>
          <a:p>
            <a:pPr marL="777246" lvl="1" indent="-388623" algn="just">
              <a:lnSpc>
                <a:spcPts val="5040"/>
              </a:lnSpc>
              <a:buFont typeface="Arial"/>
              <a:buChar char="•"/>
            </a:pPr>
            <a:r>
              <a:rPr lang="en-US" sz="3600">
                <a:solidFill>
                  <a:srgbClr val="456874"/>
                </a:solidFill>
                <a:latin typeface="Source Sans Pro"/>
              </a:rPr>
              <a:t>QUESTION 2</a:t>
            </a:r>
          </a:p>
          <a:p>
            <a:pPr marL="1554493" lvl="2" indent="-518164" algn="just">
              <a:lnSpc>
                <a:spcPts val="5040"/>
              </a:lnSpc>
              <a:buFont typeface="Arial"/>
              <a:buChar char="⚬"/>
            </a:pPr>
            <a:r>
              <a:rPr lang="en-US" sz="3600">
                <a:solidFill>
                  <a:srgbClr val="456874"/>
                </a:solidFill>
                <a:latin typeface="Source Sans Pro"/>
              </a:rPr>
              <a:t>Which cycling routes exhibit the highest level of competition among athletes?  </a:t>
            </a:r>
          </a:p>
          <a:p>
            <a:pPr marL="2331739" lvl="3" indent="-582935" algn="just">
              <a:lnSpc>
                <a:spcPts val="5040"/>
              </a:lnSpc>
              <a:buFont typeface="Arial"/>
              <a:buChar char="￭"/>
            </a:pPr>
            <a:r>
              <a:rPr lang="en-US" sz="3600">
                <a:solidFill>
                  <a:srgbClr val="456874"/>
                </a:solidFill>
                <a:latin typeface="Source Sans Pro"/>
              </a:rPr>
              <a:t>Answer - The most competitive routes are generally mountain bike trails near city centers</a:t>
            </a:r>
          </a:p>
          <a:p>
            <a:pPr algn="just">
              <a:lnSpc>
                <a:spcPts val="3700"/>
              </a:lnSpc>
              <a:spcBef>
                <a:spcPct val="0"/>
              </a:spcBef>
            </a:pPr>
            <a:endParaRPr lang="en-US" sz="3600">
              <a:solidFill>
                <a:srgbClr val="456874"/>
              </a:solidFill>
              <a:latin typeface="Source Sans Pr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DATA MANAGEMENT PLAN</a:t>
            </a:r>
          </a:p>
        </p:txBody>
      </p:sp>
      <p:sp>
        <p:nvSpPr>
          <p:cNvPr id="3" name="TextBox 3"/>
          <p:cNvSpPr txBox="1"/>
          <p:nvPr/>
        </p:nvSpPr>
        <p:spPr>
          <a:xfrm>
            <a:off x="1028700" y="2126616"/>
            <a:ext cx="16230600" cy="7131684"/>
          </a:xfrm>
          <a:prstGeom prst="rect">
            <a:avLst/>
          </a:prstGeom>
        </p:spPr>
        <p:txBody>
          <a:bodyPr lIns="0" tIns="0" rIns="0" bIns="0" rtlCol="0" anchor="t">
            <a:spAutoFit/>
          </a:bodyPr>
          <a:lstStyle/>
          <a:p>
            <a:pPr algn="just">
              <a:lnSpc>
                <a:spcPts val="5740"/>
              </a:lnSpc>
            </a:pPr>
            <a:r>
              <a:rPr lang="en-US" sz="4100">
                <a:solidFill>
                  <a:srgbClr val="456874"/>
                </a:solidFill>
                <a:latin typeface="Source Sans Pro"/>
              </a:rPr>
              <a:t>Logical Collections</a:t>
            </a:r>
          </a:p>
          <a:p>
            <a:pPr marL="885194" lvl="1" indent="-442597" algn="just">
              <a:lnSpc>
                <a:spcPts val="5740"/>
              </a:lnSpc>
              <a:buFont typeface="Arial"/>
              <a:buChar char="•"/>
            </a:pPr>
            <a:r>
              <a:rPr lang="en-US" sz="4100">
                <a:solidFill>
                  <a:srgbClr val="456874"/>
                </a:solidFill>
                <a:latin typeface="Source Sans Pro"/>
              </a:rPr>
              <a:t> Structured into datasets and systematically applied functions to each.</a:t>
            </a:r>
          </a:p>
          <a:p>
            <a:pPr marL="885194" lvl="1" indent="-442597" algn="just">
              <a:lnSpc>
                <a:spcPts val="5740"/>
              </a:lnSpc>
              <a:buFont typeface="Arial"/>
              <a:buChar char="•"/>
            </a:pPr>
            <a:r>
              <a:rPr lang="en-US" sz="4100">
                <a:solidFill>
                  <a:srgbClr val="456874"/>
                </a:solidFill>
                <a:latin typeface="Source Sans Pro"/>
              </a:rPr>
              <a:t>1 file with 1799 data points, each with 36 attributes </a:t>
            </a:r>
          </a:p>
          <a:p>
            <a:pPr algn="just">
              <a:lnSpc>
                <a:spcPts val="5740"/>
              </a:lnSpc>
            </a:pPr>
            <a:r>
              <a:rPr lang="en-US" sz="4100">
                <a:solidFill>
                  <a:srgbClr val="456874"/>
                </a:solidFill>
                <a:latin typeface="Source Sans Pro"/>
              </a:rPr>
              <a:t>Physical Data Handling</a:t>
            </a:r>
          </a:p>
          <a:p>
            <a:pPr marL="885194" lvl="1" indent="-442597" algn="just">
              <a:lnSpc>
                <a:spcPts val="5740"/>
              </a:lnSpc>
              <a:buFont typeface="Arial"/>
              <a:buChar char="•"/>
            </a:pPr>
            <a:r>
              <a:rPr lang="en-US" sz="4100">
                <a:solidFill>
                  <a:srgbClr val="456874"/>
                </a:solidFill>
                <a:latin typeface="Source Sans Pro"/>
              </a:rPr>
              <a:t>Dataset - JSON converted to a CSV file</a:t>
            </a:r>
          </a:p>
          <a:p>
            <a:pPr marL="885194" lvl="1" indent="-442597" algn="just">
              <a:lnSpc>
                <a:spcPts val="5740"/>
              </a:lnSpc>
              <a:buFont typeface="Arial"/>
              <a:buChar char="•"/>
            </a:pPr>
            <a:r>
              <a:rPr lang="en-US" sz="4100">
                <a:solidFill>
                  <a:srgbClr val="456874"/>
                </a:solidFill>
                <a:latin typeface="Source Sans Pro"/>
              </a:rPr>
              <a:t>Metadata - created; TXT file </a:t>
            </a:r>
          </a:p>
          <a:p>
            <a:pPr algn="just">
              <a:lnSpc>
                <a:spcPts val="5740"/>
              </a:lnSpc>
            </a:pPr>
            <a:r>
              <a:rPr lang="en-US" sz="4100">
                <a:solidFill>
                  <a:srgbClr val="456874"/>
                </a:solidFill>
                <a:latin typeface="Source Sans Pro"/>
              </a:rPr>
              <a:t>Interoperability Support- available to download in the following formats  </a:t>
            </a:r>
          </a:p>
          <a:p>
            <a:pPr marL="885194" lvl="1" indent="-442597" algn="just">
              <a:lnSpc>
                <a:spcPts val="5740"/>
              </a:lnSpc>
              <a:buFont typeface="Arial"/>
              <a:buChar char="•"/>
            </a:pPr>
            <a:r>
              <a:rPr lang="en-US" sz="4100">
                <a:solidFill>
                  <a:srgbClr val="456874"/>
                </a:solidFill>
                <a:latin typeface="Source Sans Pro"/>
              </a:rPr>
              <a:t>CSV, JSON</a:t>
            </a:r>
          </a:p>
          <a:p>
            <a:pPr marL="0" lvl="0" indent="0" algn="just">
              <a:lnSpc>
                <a:spcPts val="5040"/>
              </a:lnSpc>
              <a:spcBef>
                <a:spcPct val="0"/>
              </a:spcBef>
            </a:pPr>
            <a:endParaRPr lang="en-US" sz="4100">
              <a:solidFill>
                <a:srgbClr val="456874"/>
              </a:solidFill>
              <a:latin typeface="Source Sans Pr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DATA MANAGEMENT PLAN</a:t>
            </a:r>
          </a:p>
        </p:txBody>
      </p:sp>
      <p:sp>
        <p:nvSpPr>
          <p:cNvPr id="3" name="TextBox 3"/>
          <p:cNvSpPr txBox="1"/>
          <p:nvPr/>
        </p:nvSpPr>
        <p:spPr>
          <a:xfrm>
            <a:off x="1028700" y="2531646"/>
            <a:ext cx="16230600" cy="7211060"/>
          </a:xfrm>
          <a:prstGeom prst="rect">
            <a:avLst/>
          </a:prstGeom>
        </p:spPr>
        <p:txBody>
          <a:bodyPr lIns="0" tIns="0" rIns="0" bIns="0" rtlCol="0" anchor="t">
            <a:spAutoFit/>
          </a:bodyPr>
          <a:lstStyle/>
          <a:p>
            <a:pPr algn="just">
              <a:lnSpc>
                <a:spcPts val="5740"/>
              </a:lnSpc>
            </a:pPr>
            <a:r>
              <a:rPr lang="en-US" sz="4100">
                <a:solidFill>
                  <a:srgbClr val="456874"/>
                </a:solidFill>
                <a:latin typeface="Source Sans Pro"/>
              </a:rPr>
              <a:t>Security</a:t>
            </a:r>
          </a:p>
          <a:p>
            <a:pPr marL="885191" lvl="1" indent="-442595">
              <a:lnSpc>
                <a:spcPts val="5740"/>
              </a:lnSpc>
              <a:buFont typeface="Arial"/>
              <a:buChar char="•"/>
            </a:pPr>
            <a:r>
              <a:rPr lang="en-US" sz="4100">
                <a:solidFill>
                  <a:srgbClr val="456874"/>
                </a:solidFill>
                <a:latin typeface="Source Sans Pro"/>
              </a:rPr>
              <a:t>Full project available to download with open liscence at: https://github.com/26noahr/StravaProject</a:t>
            </a:r>
          </a:p>
          <a:p>
            <a:pPr algn="just">
              <a:lnSpc>
                <a:spcPts val="5740"/>
              </a:lnSpc>
            </a:pPr>
            <a:r>
              <a:rPr lang="en-US" sz="4100">
                <a:solidFill>
                  <a:srgbClr val="456874"/>
                </a:solidFill>
                <a:latin typeface="Source Sans Pro"/>
              </a:rPr>
              <a:t>Data Ownership</a:t>
            </a:r>
          </a:p>
          <a:p>
            <a:pPr marL="885191" lvl="1" indent="-442595" algn="just">
              <a:lnSpc>
                <a:spcPts val="5740"/>
              </a:lnSpc>
              <a:buFont typeface="Arial"/>
              <a:buChar char="•"/>
            </a:pPr>
            <a:r>
              <a:rPr lang="en-US" sz="4100">
                <a:solidFill>
                  <a:srgbClr val="456874"/>
                </a:solidFill>
                <a:latin typeface="Source Sans Pro"/>
              </a:rPr>
              <a:t>Clear documentation and usage rights for the data</a:t>
            </a:r>
          </a:p>
          <a:p>
            <a:pPr algn="just">
              <a:lnSpc>
                <a:spcPts val="5740"/>
              </a:lnSpc>
            </a:pPr>
            <a:r>
              <a:rPr lang="en-US" sz="4100">
                <a:solidFill>
                  <a:srgbClr val="456874"/>
                </a:solidFill>
                <a:latin typeface="Source Sans Pro"/>
              </a:rPr>
              <a:t>Metadata</a:t>
            </a:r>
          </a:p>
          <a:p>
            <a:pPr marL="885191" lvl="1" indent="-442595">
              <a:lnSpc>
                <a:spcPts val="5740"/>
              </a:lnSpc>
              <a:buFont typeface="Arial"/>
              <a:buChar char="•"/>
            </a:pPr>
            <a:r>
              <a:rPr lang="en-US" sz="4100">
                <a:solidFill>
                  <a:srgbClr val="456874"/>
                </a:solidFill>
                <a:latin typeface="Source Sans Pro"/>
              </a:rPr>
              <a:t>Found in both the code and hosted on GitHub at: https://github.com/26noahr/StravaProject/blob/main/Dataset/Metadata.txt </a:t>
            </a:r>
          </a:p>
          <a:p>
            <a:pPr marL="0" lvl="0" indent="0" algn="just">
              <a:lnSpc>
                <a:spcPts val="5740"/>
              </a:lnSpc>
              <a:spcBef>
                <a:spcPct val="0"/>
              </a:spcBef>
            </a:pPr>
            <a:endParaRPr lang="en-US" sz="4100">
              <a:solidFill>
                <a:srgbClr val="456874"/>
              </a:solidFill>
              <a:latin typeface="Source Sans Pr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DATA MANAGEMENT PLAN</a:t>
            </a:r>
          </a:p>
        </p:txBody>
      </p:sp>
      <p:sp>
        <p:nvSpPr>
          <p:cNvPr id="3" name="TextBox 3"/>
          <p:cNvSpPr txBox="1"/>
          <p:nvPr/>
        </p:nvSpPr>
        <p:spPr>
          <a:xfrm>
            <a:off x="1028700" y="1773033"/>
            <a:ext cx="16230600" cy="7855584"/>
          </a:xfrm>
          <a:prstGeom prst="rect">
            <a:avLst/>
          </a:prstGeom>
        </p:spPr>
        <p:txBody>
          <a:bodyPr lIns="0" tIns="0" rIns="0" bIns="0" rtlCol="0" anchor="t">
            <a:spAutoFit/>
          </a:bodyPr>
          <a:lstStyle/>
          <a:p>
            <a:pPr algn="just">
              <a:lnSpc>
                <a:spcPts val="5740"/>
              </a:lnSpc>
            </a:pPr>
            <a:r>
              <a:rPr lang="en-US" sz="4100">
                <a:solidFill>
                  <a:srgbClr val="456874"/>
                </a:solidFill>
                <a:latin typeface="Source Sans Pro"/>
              </a:rPr>
              <a:t>Persistence</a:t>
            </a:r>
          </a:p>
          <a:p>
            <a:pPr marL="885194" lvl="1" indent="-442597" algn="just">
              <a:lnSpc>
                <a:spcPts val="5740"/>
              </a:lnSpc>
              <a:buFont typeface="Arial"/>
              <a:buChar char="•"/>
            </a:pPr>
            <a:r>
              <a:rPr lang="en-US" sz="4100">
                <a:solidFill>
                  <a:srgbClr val="456874"/>
                </a:solidFill>
                <a:latin typeface="Source Sans Pro"/>
              </a:rPr>
              <a:t>Stored in a long-lasting universal format, i.e. CSV </a:t>
            </a:r>
          </a:p>
          <a:p>
            <a:pPr marL="885194" lvl="1" indent="-442597" algn="just">
              <a:lnSpc>
                <a:spcPts val="5740"/>
              </a:lnSpc>
              <a:buFont typeface="Arial"/>
              <a:buChar char="•"/>
            </a:pPr>
            <a:r>
              <a:rPr lang="en-US" sz="4100">
                <a:solidFill>
                  <a:srgbClr val="456874"/>
                </a:solidFill>
                <a:latin typeface="Source Sans Pro"/>
              </a:rPr>
              <a:t>Access was limited to the research team before publication </a:t>
            </a:r>
          </a:p>
          <a:p>
            <a:pPr algn="just">
              <a:lnSpc>
                <a:spcPts val="5740"/>
              </a:lnSpc>
            </a:pPr>
            <a:r>
              <a:rPr lang="en-US" sz="4100">
                <a:solidFill>
                  <a:srgbClr val="456874"/>
                </a:solidFill>
                <a:latin typeface="Source Sans Pro"/>
              </a:rPr>
              <a:t>Discovery</a:t>
            </a:r>
          </a:p>
          <a:p>
            <a:pPr marL="885194" lvl="1" indent="-442597" algn="just">
              <a:lnSpc>
                <a:spcPts val="5740"/>
              </a:lnSpc>
              <a:buFont typeface="Arial"/>
              <a:buChar char="•"/>
            </a:pPr>
            <a:r>
              <a:rPr lang="en-US" sz="4100">
                <a:solidFill>
                  <a:srgbClr val="456874"/>
                </a:solidFill>
                <a:latin typeface="Source Sans Pro"/>
              </a:rPr>
              <a:t>MetaData and data were made searchable according to Dublin Metastandards</a:t>
            </a:r>
          </a:p>
          <a:p>
            <a:pPr algn="just">
              <a:lnSpc>
                <a:spcPts val="5740"/>
              </a:lnSpc>
            </a:pPr>
            <a:r>
              <a:rPr lang="en-US" sz="4100">
                <a:solidFill>
                  <a:srgbClr val="456874"/>
                </a:solidFill>
                <a:latin typeface="Source Sans Pro"/>
              </a:rPr>
              <a:t>Dissemination</a:t>
            </a:r>
          </a:p>
          <a:p>
            <a:pPr marL="885191" lvl="1" indent="-442595" algn="just">
              <a:lnSpc>
                <a:spcPts val="5740"/>
              </a:lnSpc>
              <a:buFont typeface="Arial"/>
              <a:buChar char="•"/>
            </a:pPr>
            <a:r>
              <a:rPr lang="en-US" sz="4100">
                <a:solidFill>
                  <a:srgbClr val="456874"/>
                </a:solidFill>
                <a:latin typeface="Source Sans Pro"/>
              </a:rPr>
              <a:t>Results and visualization shown through the final report</a:t>
            </a:r>
          </a:p>
          <a:p>
            <a:pPr marL="885191" lvl="1" indent="-442595" algn="just">
              <a:lnSpc>
                <a:spcPts val="5740"/>
              </a:lnSpc>
              <a:buFont typeface="Arial"/>
              <a:buChar char="•"/>
            </a:pPr>
            <a:r>
              <a:rPr lang="en-US" sz="4100">
                <a:solidFill>
                  <a:srgbClr val="456874"/>
                </a:solidFill>
                <a:latin typeface="Source Sans Pro"/>
              </a:rPr>
              <a:t>Raw data and analysis code will be made available for further exploration and validation on the public github</a:t>
            </a:r>
          </a:p>
          <a:p>
            <a:pPr marL="0" lvl="0" indent="0" algn="just">
              <a:lnSpc>
                <a:spcPts val="5040"/>
              </a:lnSpc>
              <a:spcBef>
                <a:spcPct val="0"/>
              </a:spcBef>
            </a:pPr>
            <a:endParaRPr lang="en-US" sz="4100">
              <a:solidFill>
                <a:srgbClr val="456874"/>
              </a:solidFill>
              <a:latin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1104900"/>
            <a:ext cx="16230600" cy="973455"/>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Open Sauce Bold"/>
              </a:rPr>
              <a:t>GOAL AND MODE OF COLLECTION</a:t>
            </a:r>
          </a:p>
        </p:txBody>
      </p:sp>
      <p:sp>
        <p:nvSpPr>
          <p:cNvPr id="3" name="TextBox 3"/>
          <p:cNvSpPr txBox="1"/>
          <p:nvPr/>
        </p:nvSpPr>
        <p:spPr>
          <a:xfrm>
            <a:off x="1028700" y="2297389"/>
            <a:ext cx="16230600" cy="6960911"/>
          </a:xfrm>
          <a:prstGeom prst="rect">
            <a:avLst/>
          </a:prstGeom>
        </p:spPr>
        <p:txBody>
          <a:bodyPr lIns="0" tIns="0" rIns="0" bIns="0" rtlCol="0" anchor="t">
            <a:spAutoFit/>
          </a:bodyPr>
          <a:lstStyle/>
          <a:p>
            <a:pPr marL="921888" lvl="1" indent="-460944">
              <a:lnSpc>
                <a:spcPts val="5977"/>
              </a:lnSpc>
              <a:buFont typeface="Arial"/>
              <a:buChar char="•"/>
            </a:pPr>
            <a:r>
              <a:rPr lang="en-US" sz="4269">
                <a:solidFill>
                  <a:srgbClr val="456874"/>
                </a:solidFill>
                <a:latin typeface="Alice"/>
              </a:rPr>
              <a:t>Dataset: Statistically analyzing bike trails in Idaho.</a:t>
            </a:r>
          </a:p>
          <a:p>
            <a:pPr marL="922391" lvl="1" indent="-461196">
              <a:lnSpc>
                <a:spcPts val="5981"/>
              </a:lnSpc>
              <a:buFont typeface="Arial"/>
              <a:buChar char="•"/>
            </a:pPr>
            <a:r>
              <a:rPr lang="en-US" sz="4272">
                <a:solidFill>
                  <a:srgbClr val="456874"/>
                </a:solidFill>
                <a:latin typeface="Alice"/>
              </a:rPr>
              <a:t>Motivation: Identifying top trials and addressing the research hypothesis </a:t>
            </a:r>
          </a:p>
          <a:p>
            <a:pPr marL="922391" lvl="1" indent="-461196">
              <a:lnSpc>
                <a:spcPts val="5981"/>
              </a:lnSpc>
              <a:buFont typeface="Arial"/>
              <a:buChar char="•"/>
            </a:pPr>
            <a:r>
              <a:rPr lang="en-US" sz="4272">
                <a:solidFill>
                  <a:srgbClr val="456874"/>
                </a:solidFill>
                <a:latin typeface="Alice"/>
              </a:rPr>
              <a:t>Selection: Chosen for rich content, diverse sources, and easy accessibility.</a:t>
            </a:r>
          </a:p>
          <a:p>
            <a:pPr marL="922391" lvl="1" indent="-461196">
              <a:lnSpc>
                <a:spcPts val="5981"/>
              </a:lnSpc>
              <a:buFont typeface="Arial"/>
              <a:buChar char="•"/>
            </a:pPr>
            <a:r>
              <a:rPr lang="en-US" sz="4272">
                <a:solidFill>
                  <a:srgbClr val="456874"/>
                </a:solidFill>
                <a:latin typeface="Alice"/>
              </a:rPr>
              <a:t>Source: Data extraction via Stava’s API.</a:t>
            </a:r>
          </a:p>
          <a:p>
            <a:pPr marL="922391" lvl="1" indent="-461196">
              <a:lnSpc>
                <a:spcPts val="5981"/>
              </a:lnSpc>
              <a:buFont typeface="Arial"/>
              <a:buChar char="•"/>
            </a:pPr>
            <a:r>
              <a:rPr lang="en-US" sz="4272">
                <a:solidFill>
                  <a:srgbClr val="456874"/>
                </a:solidFill>
                <a:latin typeface="Alice"/>
              </a:rPr>
              <a:t> Cleanliness: Minimal column removal or alteration is required.</a:t>
            </a:r>
          </a:p>
          <a:p>
            <a:pPr algn="just">
              <a:lnSpc>
                <a:spcPts val="3677"/>
              </a:lnSpc>
            </a:pPr>
            <a:endParaRPr lang="en-US" sz="4272">
              <a:solidFill>
                <a:srgbClr val="456874"/>
              </a:solidFill>
              <a:latin typeface="Alice"/>
            </a:endParaRPr>
          </a:p>
          <a:p>
            <a:pPr marL="0" lvl="0" indent="0" algn="just">
              <a:lnSpc>
                <a:spcPts val="3677"/>
              </a:lnSpc>
              <a:spcBef>
                <a:spcPct val="0"/>
              </a:spcBef>
            </a:pPr>
            <a:endParaRPr lang="en-US" sz="4272">
              <a:solidFill>
                <a:srgbClr val="456874"/>
              </a:solidFill>
              <a:latin typeface="Alic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4160512"/>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Questions?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821014"/>
            <a:ext cx="16230600" cy="8159198"/>
          </a:xfrm>
          <a:prstGeom prst="rect">
            <a:avLst/>
          </a:prstGeom>
        </p:spPr>
        <p:txBody>
          <a:bodyPr lIns="0" tIns="0" rIns="0" bIns="0" rtlCol="0" anchor="t">
            <a:spAutoFit/>
          </a:bodyPr>
          <a:lstStyle/>
          <a:p>
            <a:pPr algn="just">
              <a:lnSpc>
                <a:spcPts val="6440"/>
              </a:lnSpc>
            </a:pPr>
            <a:endParaRPr/>
          </a:p>
          <a:p>
            <a:pPr algn="just">
              <a:lnSpc>
                <a:spcPts val="3420"/>
              </a:lnSpc>
            </a:pPr>
            <a:endParaRPr/>
          </a:p>
          <a:p>
            <a:pPr marL="993141" lvl="1" indent="-496571" algn="just">
              <a:lnSpc>
                <a:spcPts val="6440"/>
              </a:lnSpc>
              <a:buFont typeface="Arial"/>
              <a:buChar char="•"/>
            </a:pPr>
            <a:r>
              <a:rPr lang="en-US" sz="4600">
                <a:solidFill>
                  <a:srgbClr val="456874"/>
                </a:solidFill>
                <a:latin typeface="Alice"/>
              </a:rPr>
              <a:t>QUESTION 1 </a:t>
            </a:r>
          </a:p>
          <a:p>
            <a:pPr marL="1986282" lvl="2" indent="-662094">
              <a:lnSpc>
                <a:spcPts val="6440"/>
              </a:lnSpc>
              <a:buFont typeface="Arial"/>
              <a:buChar char="⚬"/>
            </a:pPr>
            <a:r>
              <a:rPr lang="en-US" sz="4600">
                <a:solidFill>
                  <a:srgbClr val="456874"/>
                </a:solidFill>
                <a:latin typeface="Alice"/>
              </a:rPr>
              <a:t>Is there a correlation between athletes’ star ratings of a trail and factors such as distance, average grade, maximum grade, elevation changes, and effort counts?</a:t>
            </a:r>
          </a:p>
          <a:p>
            <a:pPr marL="993141" lvl="1" indent="-496571">
              <a:lnSpc>
                <a:spcPts val="6440"/>
              </a:lnSpc>
              <a:buFont typeface="Arial"/>
              <a:buChar char="•"/>
            </a:pPr>
            <a:r>
              <a:rPr lang="en-US" sz="4600">
                <a:solidFill>
                  <a:srgbClr val="456874"/>
                </a:solidFill>
                <a:latin typeface="Alice"/>
              </a:rPr>
              <a:t>QUESTION 2</a:t>
            </a:r>
          </a:p>
          <a:p>
            <a:pPr marL="1986282" lvl="2" indent="-662094">
              <a:lnSpc>
                <a:spcPts val="6440"/>
              </a:lnSpc>
              <a:buFont typeface="Arial"/>
              <a:buChar char="⚬"/>
            </a:pPr>
            <a:r>
              <a:rPr lang="en-US" sz="4600">
                <a:solidFill>
                  <a:srgbClr val="456874"/>
                </a:solidFill>
                <a:latin typeface="Alice"/>
              </a:rPr>
              <a:t>Which cycling routes exhibit the highest level of competition among athletes? </a:t>
            </a:r>
          </a:p>
          <a:p>
            <a:pPr marL="0" lvl="0" indent="0" algn="just">
              <a:lnSpc>
                <a:spcPts val="3420"/>
              </a:lnSpc>
              <a:spcBef>
                <a:spcPct val="0"/>
              </a:spcBef>
            </a:pPr>
            <a:endParaRPr lang="en-US" sz="4600">
              <a:solidFill>
                <a:srgbClr val="456874"/>
              </a:solidFill>
              <a:latin typeface="Alice"/>
            </a:endParaRPr>
          </a:p>
        </p:txBody>
      </p:sp>
      <p:sp>
        <p:nvSpPr>
          <p:cNvPr id="3" name="TextBox 3"/>
          <p:cNvSpPr txBox="1"/>
          <p:nvPr/>
        </p:nvSpPr>
        <p:spPr>
          <a:xfrm>
            <a:off x="1028700" y="1104900"/>
            <a:ext cx="16230600" cy="973455"/>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Open Sauce Bold"/>
              </a:rPr>
              <a:t>RESEARCH QUESTIONS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0" y="2742752"/>
            <a:ext cx="9762752" cy="7192192"/>
          </a:xfrm>
          <a:custGeom>
            <a:avLst/>
            <a:gdLst/>
            <a:ahLst/>
            <a:cxnLst/>
            <a:rect l="l" t="t" r="r" b="b"/>
            <a:pathLst>
              <a:path w="9762752" h="7192192">
                <a:moveTo>
                  <a:pt x="0" y="0"/>
                </a:moveTo>
                <a:lnTo>
                  <a:pt x="9762752" y="0"/>
                </a:lnTo>
                <a:lnTo>
                  <a:pt x="9762752" y="7192193"/>
                </a:lnTo>
                <a:lnTo>
                  <a:pt x="0" y="7192193"/>
                </a:lnTo>
                <a:lnTo>
                  <a:pt x="0" y="0"/>
                </a:lnTo>
                <a:close/>
              </a:path>
            </a:pathLst>
          </a:custGeom>
          <a:blipFill>
            <a:blip r:embed="rId2"/>
            <a:stretch>
              <a:fillRect/>
            </a:stretch>
          </a:blipFill>
        </p:spPr>
        <p:txBody>
          <a:bodyPr/>
          <a:lstStyle/>
          <a:p>
            <a:endParaRPr lang="en-US"/>
          </a:p>
        </p:txBody>
      </p:sp>
      <p:sp>
        <p:nvSpPr>
          <p:cNvPr id="3" name="Freeform 3"/>
          <p:cNvSpPr/>
          <p:nvPr/>
        </p:nvSpPr>
        <p:spPr>
          <a:xfrm>
            <a:off x="9406076" y="2742752"/>
            <a:ext cx="8881924" cy="7192192"/>
          </a:xfrm>
          <a:custGeom>
            <a:avLst/>
            <a:gdLst/>
            <a:ahLst/>
            <a:cxnLst/>
            <a:rect l="l" t="t" r="r" b="b"/>
            <a:pathLst>
              <a:path w="8881924" h="7192192">
                <a:moveTo>
                  <a:pt x="0" y="0"/>
                </a:moveTo>
                <a:lnTo>
                  <a:pt x="8881924" y="0"/>
                </a:lnTo>
                <a:lnTo>
                  <a:pt x="8881924" y="7192193"/>
                </a:lnTo>
                <a:lnTo>
                  <a:pt x="0" y="7192193"/>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PRELIMINARY VISUALIZATIONS</a:t>
            </a:r>
          </a:p>
        </p:txBody>
      </p:sp>
      <p:sp>
        <p:nvSpPr>
          <p:cNvPr id="5" name="TextBox 5"/>
          <p:cNvSpPr txBox="1"/>
          <p:nvPr/>
        </p:nvSpPr>
        <p:spPr>
          <a:xfrm>
            <a:off x="1028700" y="2116463"/>
            <a:ext cx="16230600" cy="492134"/>
          </a:xfrm>
          <a:prstGeom prst="rect">
            <a:avLst/>
          </a:prstGeom>
        </p:spPr>
        <p:txBody>
          <a:bodyPr lIns="0" tIns="0" rIns="0" bIns="0" rtlCol="0" anchor="t">
            <a:spAutoFit/>
          </a:bodyPr>
          <a:lstStyle/>
          <a:p>
            <a:pPr marL="0" lvl="0" indent="0" algn="l">
              <a:lnSpc>
                <a:spcPts val="3850"/>
              </a:lnSpc>
            </a:pPr>
            <a:r>
              <a:rPr lang="en-US" sz="3500">
                <a:solidFill>
                  <a:srgbClr val="456874"/>
                </a:solidFill>
                <a:latin typeface="Source Sans Pro Bold"/>
              </a:rPr>
              <a:t>DESCRIPTION OF THE OVERALL DATASET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1028700" y="3200555"/>
            <a:ext cx="6020002" cy="6057745"/>
          </a:xfrm>
          <a:custGeom>
            <a:avLst/>
            <a:gdLst/>
            <a:ahLst/>
            <a:cxnLst/>
            <a:rect l="l" t="t" r="r" b="b"/>
            <a:pathLst>
              <a:path w="6020002" h="6057745">
                <a:moveTo>
                  <a:pt x="0" y="0"/>
                </a:moveTo>
                <a:lnTo>
                  <a:pt x="6020002" y="0"/>
                </a:lnTo>
                <a:lnTo>
                  <a:pt x="6020002" y="6057745"/>
                </a:lnTo>
                <a:lnTo>
                  <a:pt x="0" y="6057745"/>
                </a:lnTo>
                <a:lnTo>
                  <a:pt x="0" y="0"/>
                </a:lnTo>
                <a:close/>
              </a:path>
            </a:pathLst>
          </a:custGeom>
          <a:blipFill>
            <a:blip r:embed="rId2"/>
            <a:stretch>
              <a:fillRect/>
            </a:stretch>
          </a:blipFill>
        </p:spPr>
        <p:txBody>
          <a:bodyPr/>
          <a:lstStyle/>
          <a:p>
            <a:endParaRPr lang="en-US"/>
          </a:p>
        </p:txBody>
      </p:sp>
      <p:sp>
        <p:nvSpPr>
          <p:cNvPr id="3" name="Freeform 3"/>
          <p:cNvSpPr/>
          <p:nvPr/>
        </p:nvSpPr>
        <p:spPr>
          <a:xfrm>
            <a:off x="9144000" y="2860887"/>
            <a:ext cx="7236844" cy="6737080"/>
          </a:xfrm>
          <a:custGeom>
            <a:avLst/>
            <a:gdLst/>
            <a:ahLst/>
            <a:cxnLst/>
            <a:rect l="l" t="t" r="r" b="b"/>
            <a:pathLst>
              <a:path w="7236844" h="6737080">
                <a:moveTo>
                  <a:pt x="0" y="0"/>
                </a:moveTo>
                <a:lnTo>
                  <a:pt x="7236844" y="0"/>
                </a:lnTo>
                <a:lnTo>
                  <a:pt x="7236844" y="6737080"/>
                </a:lnTo>
                <a:lnTo>
                  <a:pt x="0" y="6737080"/>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PRELIMINARY VISUALIZATIONS</a:t>
            </a:r>
          </a:p>
        </p:txBody>
      </p:sp>
      <p:sp>
        <p:nvSpPr>
          <p:cNvPr id="5" name="TextBox 5"/>
          <p:cNvSpPr txBox="1"/>
          <p:nvPr/>
        </p:nvSpPr>
        <p:spPr>
          <a:xfrm>
            <a:off x="1028700" y="2116463"/>
            <a:ext cx="16230600" cy="492125"/>
          </a:xfrm>
          <a:prstGeom prst="rect">
            <a:avLst/>
          </a:prstGeom>
        </p:spPr>
        <p:txBody>
          <a:bodyPr lIns="0" tIns="0" rIns="0" bIns="0" rtlCol="0" anchor="t">
            <a:spAutoFit/>
          </a:bodyPr>
          <a:lstStyle/>
          <a:p>
            <a:pPr marL="0" lvl="0" indent="0" algn="l">
              <a:lnSpc>
                <a:spcPts val="3850"/>
              </a:lnSpc>
            </a:pPr>
            <a:r>
              <a:rPr lang="en-US" sz="3500">
                <a:solidFill>
                  <a:srgbClr val="456874"/>
                </a:solidFill>
                <a:latin typeface="Source Sans Pro Bold"/>
              </a:rPr>
              <a:t>CORRELATION GRAPHS AND MATRICIES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1028700" y="2116463"/>
            <a:ext cx="16230600" cy="492125"/>
          </a:xfrm>
          <a:prstGeom prst="rect">
            <a:avLst/>
          </a:prstGeom>
        </p:spPr>
        <p:txBody>
          <a:bodyPr lIns="0" tIns="0" rIns="0" bIns="0" rtlCol="0" anchor="t">
            <a:spAutoFit/>
          </a:bodyPr>
          <a:lstStyle/>
          <a:p>
            <a:pPr marL="0" lvl="0" indent="0" algn="l">
              <a:lnSpc>
                <a:spcPts val="3850"/>
              </a:lnSpc>
            </a:pPr>
            <a:r>
              <a:rPr lang="en-US" sz="3500">
                <a:solidFill>
                  <a:srgbClr val="456874"/>
                </a:solidFill>
                <a:latin typeface="Source Sans Pro Bold"/>
              </a:rPr>
              <a:t>ACCURATELY DETERMINE WHAT TRAILS WILL BE STARED OR COMPETITIVE </a:t>
            </a:r>
          </a:p>
        </p:txBody>
      </p:sp>
      <p:sp>
        <p:nvSpPr>
          <p:cNvPr id="3" name="TextBox 3"/>
          <p:cNvSpPr txBox="1"/>
          <p:nvPr/>
        </p:nvSpPr>
        <p:spPr>
          <a:xfrm>
            <a:off x="1028700" y="2522863"/>
            <a:ext cx="16230600" cy="6807199"/>
          </a:xfrm>
          <a:prstGeom prst="rect">
            <a:avLst/>
          </a:prstGeom>
        </p:spPr>
        <p:txBody>
          <a:bodyPr lIns="0" tIns="0" rIns="0" bIns="0" rtlCol="0" anchor="t">
            <a:spAutoFit/>
          </a:bodyPr>
          <a:lstStyle/>
          <a:p>
            <a:pPr algn="just">
              <a:lnSpc>
                <a:spcPts val="4900"/>
              </a:lnSpc>
            </a:pPr>
            <a:r>
              <a:rPr lang="en-US" sz="3500">
                <a:solidFill>
                  <a:srgbClr val="456874"/>
                </a:solidFill>
                <a:latin typeface="Alice"/>
              </a:rPr>
              <a:t>If there is a direct correlation consider elevation height (highest and lowest), athlete count, and effort count to predict if a star is present and competitiveness of the trail. </a:t>
            </a:r>
          </a:p>
          <a:p>
            <a:pPr algn="just">
              <a:lnSpc>
                <a:spcPts val="4900"/>
              </a:lnSpc>
            </a:pPr>
            <a:r>
              <a:rPr lang="en-US" sz="3500">
                <a:solidFill>
                  <a:srgbClr val="456874"/>
                </a:solidFill>
                <a:latin typeface="Alice"/>
              </a:rPr>
              <a:t>Analysis was based upon the following criteria</a:t>
            </a:r>
          </a:p>
          <a:p>
            <a:pPr marL="755657" lvl="1" indent="-377829" algn="just">
              <a:lnSpc>
                <a:spcPts val="4900"/>
              </a:lnSpc>
              <a:buFont typeface="Arial"/>
              <a:buChar char="•"/>
            </a:pPr>
            <a:r>
              <a:rPr lang="en-US" sz="3500">
                <a:solidFill>
                  <a:srgbClr val="456874"/>
                </a:solidFill>
                <a:latin typeface="Alice"/>
              </a:rPr>
              <a:t>Elevation High</a:t>
            </a:r>
          </a:p>
          <a:p>
            <a:pPr marL="755657" lvl="1" indent="-377829" algn="just">
              <a:lnSpc>
                <a:spcPts val="4900"/>
              </a:lnSpc>
              <a:buFont typeface="Arial"/>
              <a:buChar char="•"/>
            </a:pPr>
            <a:r>
              <a:rPr lang="en-US" sz="3500">
                <a:solidFill>
                  <a:srgbClr val="456874"/>
                </a:solidFill>
                <a:latin typeface="Alice"/>
              </a:rPr>
              <a:t>Elevation Low</a:t>
            </a:r>
          </a:p>
          <a:p>
            <a:pPr marL="755657" lvl="1" indent="-377829" algn="just">
              <a:lnSpc>
                <a:spcPts val="4900"/>
              </a:lnSpc>
              <a:buFont typeface="Arial"/>
              <a:buChar char="•"/>
            </a:pPr>
            <a:r>
              <a:rPr lang="en-US" sz="3500">
                <a:solidFill>
                  <a:srgbClr val="456874"/>
                </a:solidFill>
                <a:latin typeface="Alice"/>
              </a:rPr>
              <a:t>Athlete Count </a:t>
            </a:r>
          </a:p>
          <a:p>
            <a:pPr marL="755657" lvl="1" indent="-377829" algn="just">
              <a:lnSpc>
                <a:spcPts val="4900"/>
              </a:lnSpc>
              <a:buFont typeface="Arial"/>
              <a:buChar char="•"/>
            </a:pPr>
            <a:r>
              <a:rPr lang="en-US" sz="3500">
                <a:solidFill>
                  <a:srgbClr val="456874"/>
                </a:solidFill>
                <a:latin typeface="Alice"/>
              </a:rPr>
              <a:t>Effort Count </a:t>
            </a:r>
          </a:p>
          <a:p>
            <a:pPr marL="755657" lvl="1" indent="-377829" algn="just">
              <a:lnSpc>
                <a:spcPts val="4900"/>
              </a:lnSpc>
              <a:buFont typeface="Arial"/>
              <a:buChar char="•"/>
            </a:pPr>
            <a:r>
              <a:rPr lang="en-US" sz="3500">
                <a:solidFill>
                  <a:srgbClr val="456874"/>
                </a:solidFill>
                <a:latin typeface="Alice"/>
              </a:rPr>
              <a:t>Distance</a:t>
            </a:r>
          </a:p>
          <a:p>
            <a:pPr marL="755657" lvl="1" indent="-377829" algn="just">
              <a:lnSpc>
                <a:spcPts val="4900"/>
              </a:lnSpc>
              <a:buFont typeface="Arial"/>
              <a:buChar char="•"/>
            </a:pPr>
            <a:r>
              <a:rPr lang="en-US" sz="3500">
                <a:solidFill>
                  <a:srgbClr val="456874"/>
                </a:solidFill>
                <a:latin typeface="Alice"/>
              </a:rPr>
              <a:t>Overall Seconds </a:t>
            </a:r>
          </a:p>
          <a:p>
            <a:pPr marL="755657" lvl="1" indent="-377829" algn="just">
              <a:lnSpc>
                <a:spcPts val="4900"/>
              </a:lnSpc>
              <a:buFont typeface="Arial"/>
              <a:buChar char="•"/>
            </a:pPr>
            <a:r>
              <a:rPr lang="en-US" sz="3500">
                <a:solidFill>
                  <a:srgbClr val="456874"/>
                </a:solidFill>
                <a:latin typeface="Alice"/>
              </a:rPr>
              <a:t>Average Grade</a:t>
            </a:r>
          </a:p>
        </p:txBody>
      </p:sp>
      <p:sp>
        <p:nvSpPr>
          <p:cNvPr id="4" name="Freeform 4"/>
          <p:cNvSpPr/>
          <p:nvPr/>
        </p:nvSpPr>
        <p:spPr>
          <a:xfrm>
            <a:off x="10526845" y="4061443"/>
            <a:ext cx="7761155" cy="5956887"/>
          </a:xfrm>
          <a:custGeom>
            <a:avLst/>
            <a:gdLst/>
            <a:ahLst/>
            <a:cxnLst/>
            <a:rect l="l" t="t" r="r" b="b"/>
            <a:pathLst>
              <a:path w="7761155" h="5956887">
                <a:moveTo>
                  <a:pt x="0" y="0"/>
                </a:moveTo>
                <a:lnTo>
                  <a:pt x="7761155" y="0"/>
                </a:lnTo>
                <a:lnTo>
                  <a:pt x="7761155" y="5956887"/>
                </a:lnTo>
                <a:lnTo>
                  <a:pt x="0" y="5956887"/>
                </a:lnTo>
                <a:lnTo>
                  <a:pt x="0" y="0"/>
                </a:lnTo>
                <a:close/>
              </a:path>
            </a:pathLst>
          </a:custGeom>
          <a:blipFill>
            <a:blip r:embed="rId2"/>
            <a:stretch>
              <a:fillRect r="-48365"/>
            </a:stretch>
          </a:blipFill>
        </p:spPr>
        <p:txBody>
          <a:bodyPr/>
          <a:lstStyle/>
          <a:p>
            <a:endParaRPr lang="en-US"/>
          </a:p>
        </p:txBody>
      </p:sp>
      <p:sp>
        <p:nvSpPr>
          <p:cNvPr id="5" name="TextBox 5"/>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PROPOSED OUTCOME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3497185" y="4611688"/>
            <a:ext cx="11293630" cy="1139824"/>
          </a:xfrm>
          <a:prstGeom prst="rect">
            <a:avLst/>
          </a:prstGeom>
        </p:spPr>
        <p:txBody>
          <a:bodyPr lIns="0" tIns="0" rIns="0" bIns="0" rtlCol="0" anchor="t">
            <a:spAutoFit/>
          </a:bodyPr>
          <a:lstStyle/>
          <a:p>
            <a:pPr marL="0" lvl="0" indent="0" algn="l">
              <a:lnSpc>
                <a:spcPts val="8799"/>
              </a:lnSpc>
            </a:pPr>
            <a:r>
              <a:rPr lang="en-US" sz="7999">
                <a:solidFill>
                  <a:srgbClr val="456874"/>
                </a:solidFill>
                <a:latin typeface="Source Sans Pro Bold"/>
              </a:rPr>
              <a:t>1ST QUESTION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9418814" y="2169480"/>
            <a:ext cx="8712575" cy="4033187"/>
          </a:xfrm>
          <a:custGeom>
            <a:avLst/>
            <a:gdLst/>
            <a:ahLst/>
            <a:cxnLst/>
            <a:rect l="l" t="t" r="r" b="b"/>
            <a:pathLst>
              <a:path w="8712575" h="4033187">
                <a:moveTo>
                  <a:pt x="0" y="0"/>
                </a:moveTo>
                <a:lnTo>
                  <a:pt x="8712575" y="0"/>
                </a:lnTo>
                <a:lnTo>
                  <a:pt x="8712575" y="4033187"/>
                </a:lnTo>
                <a:lnTo>
                  <a:pt x="0" y="4033187"/>
                </a:lnTo>
                <a:lnTo>
                  <a:pt x="0" y="0"/>
                </a:lnTo>
                <a:close/>
              </a:path>
            </a:pathLst>
          </a:custGeom>
          <a:blipFill>
            <a:blip r:embed="rId2"/>
            <a:stretch>
              <a:fillRect/>
            </a:stretch>
          </a:blipFill>
        </p:spPr>
        <p:txBody>
          <a:bodyPr/>
          <a:lstStyle/>
          <a:p>
            <a:endParaRPr lang="en-US"/>
          </a:p>
        </p:txBody>
      </p:sp>
      <p:sp>
        <p:nvSpPr>
          <p:cNvPr id="3" name="Freeform 3"/>
          <p:cNvSpPr/>
          <p:nvPr/>
        </p:nvSpPr>
        <p:spPr>
          <a:xfrm>
            <a:off x="0" y="2169480"/>
            <a:ext cx="9418814" cy="4989621"/>
          </a:xfrm>
          <a:custGeom>
            <a:avLst/>
            <a:gdLst/>
            <a:ahLst/>
            <a:cxnLst/>
            <a:rect l="l" t="t" r="r" b="b"/>
            <a:pathLst>
              <a:path w="9418814" h="4989621">
                <a:moveTo>
                  <a:pt x="0" y="0"/>
                </a:moveTo>
                <a:lnTo>
                  <a:pt x="9418814" y="0"/>
                </a:lnTo>
                <a:lnTo>
                  <a:pt x="9418814" y="4989621"/>
                </a:lnTo>
                <a:lnTo>
                  <a:pt x="0" y="4989621"/>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Neural Network Classifier</a:t>
            </a:r>
          </a:p>
        </p:txBody>
      </p:sp>
      <p:sp>
        <p:nvSpPr>
          <p:cNvPr id="5" name="TextBox 5"/>
          <p:cNvSpPr txBox="1"/>
          <p:nvPr/>
        </p:nvSpPr>
        <p:spPr>
          <a:xfrm>
            <a:off x="0" y="8332879"/>
            <a:ext cx="11631420" cy="1989455"/>
          </a:xfrm>
          <a:prstGeom prst="rect">
            <a:avLst/>
          </a:prstGeom>
        </p:spPr>
        <p:txBody>
          <a:bodyPr lIns="0" tIns="0" rIns="0" bIns="0" rtlCol="0" anchor="t">
            <a:spAutoFit/>
          </a:bodyPr>
          <a:lstStyle/>
          <a:p>
            <a:pPr marL="820421" lvl="1" indent="-410210" algn="just">
              <a:lnSpc>
                <a:spcPts val="5320"/>
              </a:lnSpc>
              <a:buFont typeface="Arial"/>
              <a:buChar char="•"/>
            </a:pPr>
            <a:r>
              <a:rPr lang="en-US" sz="3800">
                <a:solidFill>
                  <a:srgbClr val="456874"/>
                </a:solidFill>
                <a:latin typeface="Alice"/>
              </a:rPr>
              <a:t>This was one of the worse performing models</a:t>
            </a:r>
          </a:p>
          <a:p>
            <a:pPr marL="1640841" lvl="2" indent="-546947" algn="just">
              <a:lnSpc>
                <a:spcPts val="5320"/>
              </a:lnSpc>
              <a:buFont typeface="Arial"/>
              <a:buChar char="⚬"/>
            </a:pPr>
            <a:r>
              <a:rPr lang="en-US" sz="3800">
                <a:solidFill>
                  <a:srgbClr val="456874"/>
                </a:solidFill>
                <a:latin typeface="Alice"/>
              </a:rPr>
              <a:t>This is indicated by the f1 score saying that the model is overclassifying 1s as 0s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456923" y="2169480"/>
            <a:ext cx="8687077" cy="6663690"/>
          </a:xfrm>
          <a:custGeom>
            <a:avLst/>
            <a:gdLst/>
            <a:ahLst/>
            <a:cxnLst/>
            <a:rect l="l" t="t" r="r" b="b"/>
            <a:pathLst>
              <a:path w="8687077" h="6663690">
                <a:moveTo>
                  <a:pt x="0" y="0"/>
                </a:moveTo>
                <a:lnTo>
                  <a:pt x="8687077" y="0"/>
                </a:lnTo>
                <a:lnTo>
                  <a:pt x="8687077" y="6663689"/>
                </a:lnTo>
                <a:lnTo>
                  <a:pt x="0" y="6663689"/>
                </a:lnTo>
                <a:lnTo>
                  <a:pt x="0" y="0"/>
                </a:lnTo>
                <a:close/>
              </a:path>
            </a:pathLst>
          </a:custGeom>
          <a:blipFill>
            <a:blip r:embed="rId2"/>
            <a:stretch>
              <a:fillRect/>
            </a:stretch>
          </a:blipFill>
        </p:spPr>
        <p:txBody>
          <a:bodyPr/>
          <a:lstStyle/>
          <a:p>
            <a:endParaRPr lang="en-US"/>
          </a:p>
        </p:txBody>
      </p:sp>
      <p:sp>
        <p:nvSpPr>
          <p:cNvPr id="3" name="Freeform 3"/>
          <p:cNvSpPr/>
          <p:nvPr/>
        </p:nvSpPr>
        <p:spPr>
          <a:xfrm>
            <a:off x="9441547" y="2169480"/>
            <a:ext cx="8710793" cy="3756975"/>
          </a:xfrm>
          <a:custGeom>
            <a:avLst/>
            <a:gdLst/>
            <a:ahLst/>
            <a:cxnLst/>
            <a:rect l="l" t="t" r="r" b="b"/>
            <a:pathLst>
              <a:path w="8710793" h="3756975">
                <a:moveTo>
                  <a:pt x="0" y="0"/>
                </a:moveTo>
                <a:lnTo>
                  <a:pt x="8710793" y="0"/>
                </a:lnTo>
                <a:lnTo>
                  <a:pt x="8710793" y="3756975"/>
                </a:lnTo>
                <a:lnTo>
                  <a:pt x="0" y="3756975"/>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28700" y="1095375"/>
            <a:ext cx="16230600" cy="982988"/>
          </a:xfrm>
          <a:prstGeom prst="rect">
            <a:avLst/>
          </a:prstGeom>
        </p:spPr>
        <p:txBody>
          <a:bodyPr lIns="0" tIns="0" rIns="0" bIns="0" rtlCol="0" anchor="t">
            <a:spAutoFit/>
          </a:bodyPr>
          <a:lstStyle/>
          <a:p>
            <a:pPr marL="0" lvl="0" indent="0" algn="l">
              <a:lnSpc>
                <a:spcPts val="7590"/>
              </a:lnSpc>
            </a:pPr>
            <a:r>
              <a:rPr lang="en-US" sz="6900">
                <a:solidFill>
                  <a:srgbClr val="456874"/>
                </a:solidFill>
                <a:latin typeface="Source Sans Pro Bold"/>
              </a:rPr>
              <a:t>Decision Tree Classifier </a:t>
            </a:r>
          </a:p>
        </p:txBody>
      </p:sp>
      <p:sp>
        <p:nvSpPr>
          <p:cNvPr id="5" name="TextBox 5"/>
          <p:cNvSpPr txBox="1"/>
          <p:nvPr/>
        </p:nvSpPr>
        <p:spPr>
          <a:xfrm>
            <a:off x="8807148" y="6059805"/>
            <a:ext cx="9480852" cy="4201160"/>
          </a:xfrm>
          <a:prstGeom prst="rect">
            <a:avLst/>
          </a:prstGeom>
        </p:spPr>
        <p:txBody>
          <a:bodyPr lIns="0" tIns="0" rIns="0" bIns="0" rtlCol="0" anchor="t">
            <a:spAutoFit/>
          </a:bodyPr>
          <a:lstStyle/>
          <a:p>
            <a:pPr marL="820421" lvl="1" indent="-410210">
              <a:lnSpc>
                <a:spcPts val="4180"/>
              </a:lnSpc>
              <a:buFont typeface="Arial"/>
              <a:buChar char="•"/>
            </a:pPr>
            <a:r>
              <a:rPr lang="en-US" sz="3800">
                <a:solidFill>
                  <a:srgbClr val="456874"/>
                </a:solidFill>
                <a:latin typeface="Source Sans Pro"/>
              </a:rPr>
              <a:t>This is one of the better performing models</a:t>
            </a:r>
          </a:p>
          <a:p>
            <a:pPr marL="1640841" lvl="2" indent="-546947">
              <a:lnSpc>
                <a:spcPts val="4180"/>
              </a:lnSpc>
              <a:buFont typeface="Arial"/>
              <a:buChar char="⚬"/>
            </a:pPr>
            <a:r>
              <a:rPr lang="en-US" sz="3800">
                <a:solidFill>
                  <a:srgbClr val="456874"/>
                </a:solidFill>
                <a:latin typeface="Source Sans Pro"/>
              </a:rPr>
              <a:t>The f1 score indicates that it is still classifying 1s better than 0s although it is better at classifying 0s than other models</a:t>
            </a:r>
          </a:p>
          <a:p>
            <a:pPr marL="2461262" lvl="3" indent="-615315">
              <a:lnSpc>
                <a:spcPts val="4180"/>
              </a:lnSpc>
              <a:buFont typeface="Arial"/>
              <a:buChar char="￭"/>
            </a:pPr>
            <a:r>
              <a:rPr lang="en-US" sz="3800">
                <a:solidFill>
                  <a:srgbClr val="456874"/>
                </a:solidFill>
                <a:latin typeface="Source Sans Pro"/>
              </a:rPr>
              <a:t>It mostly can improve on recalling 0s better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815</Words>
  <Application>Microsoft Office PowerPoint</Application>
  <PresentationFormat>Custom</PresentationFormat>
  <Paragraphs>100</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Source Sans Pro Bold</vt:lpstr>
      <vt:lpstr>Source Sans Pro</vt:lpstr>
      <vt:lpstr>Arial</vt:lpstr>
      <vt:lpstr>Calibri</vt:lpstr>
      <vt:lpstr>Open Sauce Bold</vt:lpstr>
      <vt:lpstr>Alice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cp:lastModifiedBy>Plum, Andrew (plum0598@vandals.uidaho.edu)</cp:lastModifiedBy>
  <cp:revision>1</cp:revision>
  <dcterms:created xsi:type="dcterms:W3CDTF">2006-08-16T00:00:00Z</dcterms:created>
  <dcterms:modified xsi:type="dcterms:W3CDTF">2024-04-30T06:57:21Z</dcterms:modified>
  <dc:identifier>DAGDdxL1WsM</dc:identifier>
</cp:coreProperties>
</file>

<file path=docProps/thumbnail.jpeg>
</file>